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0" r:id="rId3"/>
  </p:sld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57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81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3" r:id="rId130"/>
    <p:sldId id="384" r:id="rId131"/>
    <p:sldId id="382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viewProps" Target="view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theme" Target="theme/theme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89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53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74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>
                <a:solidFill>
                  <a:prstClr val="white">
                    <a:alpha val="60000"/>
                  </a:prstClr>
                </a:solidFill>
              </a:rPr>
              <a:pPr/>
              <a:t>9/6/2020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white">
                    <a:alpha val="60000"/>
                  </a:prstClr>
                </a:solidFill>
              </a:rPr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3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68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40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235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61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3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36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0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25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14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417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42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sz="9600" dirty="0">
                <a:solidFill>
                  <a:srgbClr val="B3116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sz="9600" dirty="0">
                <a:solidFill>
                  <a:srgbClr val="B3116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586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040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6818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292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>
                <a:solidFill>
                  <a:srgbClr val="B31166"/>
                </a:solidFill>
              </a:rPr>
              <a:pPr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26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AA0BD61-CB1E-40C1-AF13-A60C912ADCEA}" type="datetimeFigureOut">
              <a:rPr lang="en-US" smtClean="0">
                <a:solidFill>
                  <a:prstClr val="white"/>
                </a:solidFill>
              </a:rPr>
              <a:pPr/>
              <a:t>9/6/2020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22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38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069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56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248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661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593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7904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7723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766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213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4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23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sz="9600" dirty="0">
                <a:solidFill>
                  <a:srgbClr val="ACD433"/>
                </a:solidFill>
              </a:rPr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sz="9600" dirty="0">
                <a:solidFill>
                  <a:srgbClr val="ACD433"/>
                </a:solidFill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178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159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177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705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9854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9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87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1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FA5B56-D0D0-4EC8-9377-DDBA849315B6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649E28-C32A-42B6-AC89-D87876B4F87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81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defTabSz="457200"/>
            <a:fld id="{2BE451C3-0FF4-47C4-B829-773ADF60F88C}" type="datetimeFigureOut">
              <a:rPr lang="en-US" dirty="0">
                <a:solidFill>
                  <a:srgbClr val="B31166"/>
                </a:solidFill>
              </a:rPr>
              <a:pPr defTabSz="457200"/>
              <a:t>9/6/2020</a:t>
            </a:fld>
            <a:endParaRPr lang="en-US" dirty="0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defTabSz="457200"/>
            <a:r>
              <a:rPr lang="en-US" dirty="0">
                <a:solidFill>
                  <a:srgbClr val="B31166"/>
                </a:solidFill>
              </a:rPr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defTabSz="457200"/>
            <a:fld id="{D57F1E4F-1CFF-5643-939E-217C01CDF565}" type="slidenum">
              <a:rPr lang="en-US" dirty="0">
                <a:solidFill>
                  <a:prstClr val="white"/>
                </a:solidFill>
              </a:rPr>
              <a:pPr defTabSz="4572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6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AA0BD61-CB1E-40C1-AF13-A60C912ADCEA}" type="datetimeFigureOut">
              <a:rPr lang="en-US" smtClean="0">
                <a:solidFill>
                  <a:srgbClr val="ACD433"/>
                </a:solidFill>
              </a:rPr>
              <a:pPr/>
              <a:t>9/6/2020</a:t>
            </a:fld>
            <a:endParaRPr lang="en-US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>
              <a:solidFill>
                <a:srgbClr val="ACD433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ACB05FA-3E9A-4B7C-8C8A-1C794F696461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3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8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Cnn</a:t>
            </a:r>
            <a:r>
              <a:rPr lang="en-US" dirty="0" smtClean="0"/>
              <a:t> | RNN | </a:t>
            </a:r>
            <a:r>
              <a:rPr lang="en-US" dirty="0" err="1" smtClean="0"/>
              <a:t>lstm</a:t>
            </a:r>
            <a:r>
              <a:rPr lang="en-US" dirty="0" smtClean="0"/>
              <a:t> | </a:t>
            </a:r>
            <a:r>
              <a:rPr lang="en-US" dirty="0" err="1" smtClean="0"/>
              <a:t>Autoencoders</a:t>
            </a:r>
            <a:r>
              <a:rPr lang="en-US" dirty="0" smtClean="0"/>
              <a:t> | RBM | Recommendation Engines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8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option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965275" y="2593075"/>
            <a:ext cx="8325135" cy="3837294"/>
            <a:chOff x="1965275" y="2593075"/>
            <a:chExt cx="8325135" cy="38372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574" t="25661" r="77836" b="49451"/>
            <a:stretch/>
          </p:blipFill>
          <p:spPr>
            <a:xfrm>
              <a:off x="1965276" y="2593075"/>
              <a:ext cx="2388359" cy="170597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3284" t="29642" r="41567" b="54032"/>
            <a:stretch/>
          </p:blipFill>
          <p:spPr>
            <a:xfrm>
              <a:off x="6005013" y="2886501"/>
              <a:ext cx="4285397" cy="11191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3955" t="55923" r="41679" b="27950"/>
            <a:stretch/>
          </p:blipFill>
          <p:spPr>
            <a:xfrm>
              <a:off x="6052780" y="5016688"/>
              <a:ext cx="4189864" cy="11054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2574" t="52108" r="77836" b="22772"/>
            <a:stretch/>
          </p:blipFill>
          <p:spPr>
            <a:xfrm>
              <a:off x="1965275" y="4708477"/>
              <a:ext cx="2388359" cy="1721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5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Netflix Recommend Movies?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43" t="30890" r="64286" b="30361"/>
          <a:stretch/>
        </p:blipFill>
        <p:spPr>
          <a:xfrm>
            <a:off x="2685141" y="2380344"/>
            <a:ext cx="6357259" cy="4457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762" t="31737" r="59881" b="30149"/>
          <a:stretch/>
        </p:blipFill>
        <p:spPr>
          <a:xfrm>
            <a:off x="2191656" y="2706035"/>
            <a:ext cx="6850744" cy="41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Netflix Recommend Movies?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19" t="28984" r="35119" b="30149"/>
          <a:stretch/>
        </p:blipFill>
        <p:spPr>
          <a:xfrm>
            <a:off x="1154952" y="2409372"/>
            <a:ext cx="9475797" cy="36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Netflix Recommend Movies?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357" t="31526" r="39286" b="21256"/>
          <a:stretch/>
        </p:blipFill>
        <p:spPr>
          <a:xfrm>
            <a:off x="1509485" y="2423886"/>
            <a:ext cx="8577944" cy="4113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452" t="42748" r="34644" b="38195"/>
          <a:stretch/>
        </p:blipFill>
        <p:spPr>
          <a:xfrm>
            <a:off x="6342742" y="3537319"/>
            <a:ext cx="5094515" cy="20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Netflix Recommend Movies?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38" t="30467" r="36905" b="29090"/>
          <a:stretch/>
        </p:blipFill>
        <p:spPr>
          <a:xfrm>
            <a:off x="1007202" y="2627086"/>
            <a:ext cx="9056914" cy="35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Netflix Recommend Movies?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76" t="30467" r="38571" b="29302"/>
          <a:stretch/>
        </p:blipFill>
        <p:spPr>
          <a:xfrm>
            <a:off x="1154953" y="2467429"/>
            <a:ext cx="9379337" cy="37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determine ratings?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6" t="22209" r="35833" b="30996"/>
          <a:stretch/>
        </p:blipFill>
        <p:spPr>
          <a:xfrm>
            <a:off x="1662953" y="2510972"/>
            <a:ext cx="8946990" cy="40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 can have many features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05" t="22844" r="36786" b="18715"/>
          <a:stretch/>
        </p:blipFill>
        <p:spPr>
          <a:xfrm>
            <a:off x="2307771" y="2452914"/>
            <a:ext cx="7170057" cy="40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8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Ratings Calculations?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72" t="22844" r="57381" b="19138"/>
          <a:stretch/>
        </p:blipFill>
        <p:spPr>
          <a:xfrm>
            <a:off x="3155316" y="2670630"/>
            <a:ext cx="4760685" cy="397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Ratings Calculations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15" t="30467" r="42857" b="19562"/>
          <a:stretch/>
        </p:blipFill>
        <p:spPr>
          <a:xfrm>
            <a:off x="1899830" y="2627086"/>
            <a:ext cx="7621541" cy="39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Ratings Calculations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10" t="29832" r="42024" b="19350"/>
          <a:stretch/>
        </p:blipFill>
        <p:spPr>
          <a:xfrm>
            <a:off x="2583543" y="2772228"/>
            <a:ext cx="6604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9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if it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91" t="24265" r="36082" b="49055"/>
          <a:stretch/>
        </p:blipFill>
        <p:spPr>
          <a:xfrm>
            <a:off x="2142698" y="2415654"/>
            <a:ext cx="7574508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91" t="51908" r="36082" b="21777"/>
          <a:stretch/>
        </p:blipFill>
        <p:spPr>
          <a:xfrm>
            <a:off x="2142698" y="4831308"/>
            <a:ext cx="7574508" cy="1803778"/>
          </a:xfrm>
          <a:prstGeom prst="rect">
            <a:avLst/>
          </a:prstGeom>
        </p:spPr>
      </p:pic>
      <p:pic>
        <p:nvPicPr>
          <p:cNvPr id="3074" name="Picture 2" descr="Image result for y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067" y="5514113"/>
            <a:ext cx="1175565" cy="117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43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Ratings Calculations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47" t="30042" r="42262" b="19139"/>
          <a:stretch/>
        </p:blipFill>
        <p:spPr>
          <a:xfrm>
            <a:off x="2262687" y="3033487"/>
            <a:ext cx="6545943" cy="34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1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Ratings Calculations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39" t="21574" r="35356" b="21256"/>
          <a:stretch/>
        </p:blipFill>
        <p:spPr>
          <a:xfrm>
            <a:off x="1426503" y="2365829"/>
            <a:ext cx="821831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Ratings Calculations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39" t="23479" r="35356" b="21891"/>
          <a:stretch/>
        </p:blipFill>
        <p:spPr>
          <a:xfrm>
            <a:off x="2368938" y="2685143"/>
            <a:ext cx="7547428" cy="37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Ratings Calculations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215" t="19879" r="43571" b="19985"/>
          <a:stretch/>
        </p:blipFill>
        <p:spPr>
          <a:xfrm>
            <a:off x="3135086" y="2438400"/>
            <a:ext cx="5878285" cy="4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2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Ratings Calculations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858" t="20515" r="43214" b="19350"/>
          <a:stretch/>
        </p:blipFill>
        <p:spPr>
          <a:xfrm>
            <a:off x="2786742" y="2380343"/>
            <a:ext cx="5965371" cy="4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62" t="20515" r="37381" b="19350"/>
          <a:stretch/>
        </p:blipFill>
        <p:spPr>
          <a:xfrm>
            <a:off x="1987280" y="2438401"/>
            <a:ext cx="756311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071" t="19668" r="37619" b="19561"/>
          <a:stretch/>
        </p:blipFill>
        <p:spPr>
          <a:xfrm>
            <a:off x="2481942" y="2569030"/>
            <a:ext cx="686525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3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71" t="20303" r="37738" b="19561"/>
          <a:stretch/>
        </p:blipFill>
        <p:spPr>
          <a:xfrm>
            <a:off x="2510972" y="2540000"/>
            <a:ext cx="6850742" cy="41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76" t="32372" r="34286" b="27608"/>
          <a:stretch/>
        </p:blipFill>
        <p:spPr>
          <a:xfrm>
            <a:off x="754742" y="2481943"/>
            <a:ext cx="10522473" cy="3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5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right factorization values?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29" t="19879" r="34762" b="26337"/>
          <a:stretch/>
        </p:blipFill>
        <p:spPr>
          <a:xfrm>
            <a:off x="2322285" y="2772229"/>
            <a:ext cx="7170058" cy="36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Yay! Our first Image Recognition Classifier!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79" t="35018" r="67873" b="36113"/>
          <a:stretch/>
        </p:blipFill>
        <p:spPr>
          <a:xfrm>
            <a:off x="2593074" y="3138985"/>
            <a:ext cx="1883392" cy="1978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130" t="50050" r="43918" b="42385"/>
          <a:stretch/>
        </p:blipFill>
        <p:spPr>
          <a:xfrm>
            <a:off x="7601801" y="4367284"/>
            <a:ext cx="2554405" cy="518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5130" t="41090" r="43918" b="50548"/>
          <a:stretch/>
        </p:blipFill>
        <p:spPr>
          <a:xfrm>
            <a:off x="7601801" y="3248167"/>
            <a:ext cx="2554405" cy="57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3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right factorization values?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15" t="19032" r="34523" b="26550"/>
          <a:stretch/>
        </p:blipFill>
        <p:spPr>
          <a:xfrm>
            <a:off x="2293258" y="2554514"/>
            <a:ext cx="7286171" cy="37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8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right factorization?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47" t="19879" r="34762" b="26337"/>
          <a:stretch/>
        </p:blipFill>
        <p:spPr>
          <a:xfrm>
            <a:off x="2760823" y="2612572"/>
            <a:ext cx="7155543" cy="36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right factorization values?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19" t="24326" r="35119" b="23374"/>
          <a:stretch/>
        </p:blipFill>
        <p:spPr>
          <a:xfrm>
            <a:off x="1154953" y="2491532"/>
            <a:ext cx="9245600" cy="436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right factorization values?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" t="24539" r="34881" b="23161"/>
          <a:stretch/>
        </p:blipFill>
        <p:spPr>
          <a:xfrm>
            <a:off x="1206254" y="2481943"/>
            <a:ext cx="8710112" cy="409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right factorization values?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953" t="19032" r="34286" b="24856"/>
          <a:stretch/>
        </p:blipFill>
        <p:spPr>
          <a:xfrm>
            <a:off x="2322286" y="2569028"/>
            <a:ext cx="7286172" cy="38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4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right factorization values?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43" t="18609" r="34524" b="21891"/>
          <a:stretch/>
        </p:blipFill>
        <p:spPr>
          <a:xfrm>
            <a:off x="2194766" y="2779486"/>
            <a:ext cx="7721600" cy="40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1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Ratings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76" t="20515" r="56309" b="19985"/>
          <a:stretch/>
        </p:blipFill>
        <p:spPr>
          <a:xfrm>
            <a:off x="3236685" y="2540000"/>
            <a:ext cx="4963886" cy="4078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76" t="20303" r="56190" b="19773"/>
          <a:stretch/>
        </p:blipFill>
        <p:spPr>
          <a:xfrm>
            <a:off x="2937601" y="2351314"/>
            <a:ext cx="5364569" cy="4426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58" t="21150" r="42380" b="19985"/>
          <a:stretch/>
        </p:blipFill>
        <p:spPr>
          <a:xfrm>
            <a:off x="1857828" y="2381039"/>
            <a:ext cx="7431315" cy="44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7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be a </a:t>
            </a:r>
            <a:r>
              <a:rPr lang="en-US" dirty="0" smtClean="0"/>
              <a:t>jack of all trades, </a:t>
            </a:r>
            <a:r>
              <a:rPr lang="en-US" dirty="0" smtClean="0"/>
              <a:t>know your area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74636" y="2606722"/>
            <a:ext cx="11668602" cy="3627024"/>
          </a:xfrm>
        </p:spPr>
        <p:txBody>
          <a:bodyPr/>
          <a:lstStyle/>
          <a:p>
            <a:r>
              <a:rPr lang="en-US" dirty="0" smtClean="0"/>
              <a:t>Exact meaning of jargons – Know it!</a:t>
            </a:r>
          </a:p>
          <a:p>
            <a:r>
              <a:rPr lang="en-US" dirty="0" smtClean="0"/>
              <a:t>People like to complicate things unnecessarily – </a:t>
            </a:r>
            <a:r>
              <a:rPr lang="en-US" dirty="0" err="1" smtClean="0"/>
              <a:t>uncomplicate</a:t>
            </a:r>
            <a:r>
              <a:rPr lang="en-US" dirty="0" smtClean="0"/>
              <a:t> it!</a:t>
            </a:r>
          </a:p>
          <a:p>
            <a:r>
              <a:rPr lang="en-US" dirty="0" smtClean="0"/>
              <a:t>Use common sense</a:t>
            </a:r>
          </a:p>
          <a:p>
            <a:r>
              <a:rPr lang="en-US" dirty="0" smtClean="0"/>
              <a:t>The three pillars of perfect knowledge -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315199" y="3343701"/>
            <a:ext cx="4403873" cy="3514299"/>
            <a:chOff x="3135200" y="3185673"/>
            <a:chExt cx="4762500" cy="35718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200" y="3185673"/>
              <a:ext cx="4762500" cy="357187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482947" y="5910580"/>
              <a:ext cx="120789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What</a:t>
              </a:r>
              <a:endPara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98006" y="5910579"/>
              <a:ext cx="103688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Why</a:t>
              </a:r>
              <a:endPara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44454" y="5910578"/>
              <a:ext cx="1043684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How</a:t>
              </a:r>
              <a:endPara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713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this project really require Data Science?</a:t>
            </a:r>
          </a:p>
          <a:p>
            <a:r>
              <a:rPr lang="en-US" dirty="0" smtClean="0"/>
              <a:t>RPA Vs. AI</a:t>
            </a:r>
          </a:p>
          <a:p>
            <a:r>
              <a:rPr lang="en-US" dirty="0" smtClean="0"/>
              <a:t>Ask yourself – Can this be done by a high school graduate?</a:t>
            </a:r>
          </a:p>
          <a:p>
            <a:r>
              <a:rPr lang="en-US" dirty="0" smtClean="0"/>
              <a:t>The traditional programming attitude!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Ask yourself – how does a human baby learn?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766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some 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32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3200" b="1" dirty="0" smtClean="0">
                <a:solidFill>
                  <a:srgbClr val="FF0000"/>
                </a:solidFill>
              </a:rPr>
              <a:t>Thank you!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60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our rule generalized? Robust?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39" t="24665" r="77120" b="49054"/>
          <a:stretch/>
        </p:blipFill>
        <p:spPr>
          <a:xfrm>
            <a:off x="1755230" y="2402006"/>
            <a:ext cx="2516519" cy="1801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87" t="51942" r="77252" b="21777"/>
          <a:stretch/>
        </p:blipFill>
        <p:spPr>
          <a:xfrm>
            <a:off x="1790598" y="4531055"/>
            <a:ext cx="2445781" cy="1801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287" t="28050" r="41900" b="56420"/>
          <a:stretch/>
        </p:blipFill>
        <p:spPr>
          <a:xfrm>
            <a:off x="5076966" y="2538483"/>
            <a:ext cx="4244454" cy="106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163" t="57018" r="42366" b="29841"/>
          <a:stretch/>
        </p:blipFill>
        <p:spPr>
          <a:xfrm>
            <a:off x="5158852" y="4790364"/>
            <a:ext cx="4080682" cy="900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8101" t="33624" r="35746" b="57815"/>
          <a:stretch/>
        </p:blipFill>
        <p:spPr>
          <a:xfrm>
            <a:off x="9464887" y="2906973"/>
            <a:ext cx="750293" cy="586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7765" t="62096" r="36302" b="31732"/>
          <a:stretch/>
        </p:blipFill>
        <p:spPr>
          <a:xfrm>
            <a:off x="9491849" y="5131557"/>
            <a:ext cx="723331" cy="423080"/>
          </a:xfrm>
          <a:prstGeom prst="rect">
            <a:avLst/>
          </a:prstGeom>
        </p:spPr>
      </p:pic>
      <p:pic>
        <p:nvPicPr>
          <p:cNvPr id="10" name="Picture 2" descr="Image result for y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067" y="5514113"/>
            <a:ext cx="1175565" cy="117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3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224" t="33425" r="67738" b="36909"/>
          <a:stretch/>
        </p:blipFill>
        <p:spPr>
          <a:xfrm>
            <a:off x="2751743" y="2606722"/>
            <a:ext cx="3089500" cy="3024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122" t="37843" r="44030" b="36908"/>
          <a:stretch/>
        </p:blipFill>
        <p:spPr>
          <a:xfrm>
            <a:off x="7629099" y="3057099"/>
            <a:ext cx="2511189" cy="25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9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the computer 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57" t="32031" r="39888" b="28348"/>
          <a:stretch/>
        </p:blipFill>
        <p:spPr>
          <a:xfrm>
            <a:off x="641444" y="2483893"/>
            <a:ext cx="10304059" cy="425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57" t="32230" r="39776" b="29144"/>
          <a:stretch/>
        </p:blipFill>
        <p:spPr>
          <a:xfrm>
            <a:off x="641444" y="2489733"/>
            <a:ext cx="10577014" cy="4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5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Reality, its not a Simple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57" t="32230" r="39664" b="28945"/>
          <a:stretch/>
        </p:blipFill>
        <p:spPr>
          <a:xfrm>
            <a:off x="532263" y="2429301"/>
            <a:ext cx="10501072" cy="423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381" t="31832" r="39888" b="29144"/>
          <a:stretch/>
        </p:blipFill>
        <p:spPr>
          <a:xfrm>
            <a:off x="532263" y="2429301"/>
            <a:ext cx="10501072" cy="4287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268" t="32230" r="40224" b="29941"/>
          <a:stretch/>
        </p:blipFill>
        <p:spPr>
          <a:xfrm>
            <a:off x="486132" y="2477067"/>
            <a:ext cx="10547203" cy="4192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157" t="32628" r="40112" b="29343"/>
          <a:stretch/>
        </p:blipFill>
        <p:spPr>
          <a:xfrm>
            <a:off x="363710" y="2416923"/>
            <a:ext cx="10838178" cy="4312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6156" t="32230" r="39776" b="28746"/>
          <a:stretch/>
        </p:blipFill>
        <p:spPr>
          <a:xfrm>
            <a:off x="363710" y="2260185"/>
            <a:ext cx="11259404" cy="4569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6269" t="32230" r="40000" b="29344"/>
          <a:stretch/>
        </p:blipFill>
        <p:spPr>
          <a:xfrm>
            <a:off x="363710" y="2283452"/>
            <a:ext cx="11305535" cy="45457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6380" t="32230" r="40224" b="29542"/>
          <a:stretch/>
        </p:blipFill>
        <p:spPr>
          <a:xfrm>
            <a:off x="402438" y="2283452"/>
            <a:ext cx="11220676" cy="4516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6156" t="32031" r="39776" b="29343"/>
          <a:stretch/>
        </p:blipFill>
        <p:spPr>
          <a:xfrm>
            <a:off x="317579" y="2311549"/>
            <a:ext cx="11305535" cy="454093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7083188" y="3261815"/>
            <a:ext cx="1433015" cy="144666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5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not a Simple World!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68" t="31832" r="39888" b="29343"/>
          <a:stretch/>
        </p:blipFill>
        <p:spPr>
          <a:xfrm>
            <a:off x="791571" y="2429302"/>
            <a:ext cx="10003808" cy="40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to the rescue!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58" t="30637" r="34627" b="24166"/>
          <a:stretch/>
        </p:blipFill>
        <p:spPr>
          <a:xfrm>
            <a:off x="286602" y="2233306"/>
            <a:ext cx="11286699" cy="4624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47" t="30836" r="34515" b="24963"/>
          <a:stretch/>
        </p:blipFill>
        <p:spPr>
          <a:xfrm>
            <a:off x="247089" y="2233306"/>
            <a:ext cx="11326212" cy="4522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470" t="31235" r="35299" b="25361"/>
          <a:stretch/>
        </p:blipFill>
        <p:spPr>
          <a:xfrm>
            <a:off x="286602" y="2246954"/>
            <a:ext cx="11150222" cy="4443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247" t="30836" r="34963" b="25162"/>
          <a:stretch/>
        </p:blipFill>
        <p:spPr>
          <a:xfrm>
            <a:off x="300248" y="2231329"/>
            <a:ext cx="11232109" cy="4496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470" t="31035" r="35299" b="25162"/>
          <a:stretch/>
        </p:blipFill>
        <p:spPr>
          <a:xfrm>
            <a:off x="313898" y="2251934"/>
            <a:ext cx="11150222" cy="4484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358" t="31235" r="35186" b="25162"/>
          <a:stretch/>
        </p:blipFill>
        <p:spPr>
          <a:xfrm>
            <a:off x="245659" y="2291107"/>
            <a:ext cx="11204813" cy="4469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3469" t="31235" r="35411" b="25361"/>
          <a:stretch/>
        </p:blipFill>
        <p:spPr>
          <a:xfrm>
            <a:off x="300254" y="2307547"/>
            <a:ext cx="11122922" cy="44410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3582" t="31458" r="35299" b="25336"/>
          <a:stretch/>
        </p:blipFill>
        <p:spPr>
          <a:xfrm>
            <a:off x="327546" y="2329288"/>
            <a:ext cx="11068334" cy="43989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3694" t="31035" r="35522" b="25759"/>
          <a:stretch/>
        </p:blipFill>
        <p:spPr>
          <a:xfrm>
            <a:off x="388960" y="2307546"/>
            <a:ext cx="11006919" cy="43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Slightly More Complex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5" t="38203" r="81530" b="35117"/>
          <a:stretch/>
        </p:blipFill>
        <p:spPr>
          <a:xfrm>
            <a:off x="955342" y="2961564"/>
            <a:ext cx="1856095" cy="2926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95" t="38203" r="57480" b="35117"/>
          <a:stretch/>
        </p:blipFill>
        <p:spPr>
          <a:xfrm>
            <a:off x="4566667" y="3058509"/>
            <a:ext cx="2871361" cy="2829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8993" t="38203" r="41343" b="35117"/>
          <a:stretch/>
        </p:blipFill>
        <p:spPr>
          <a:xfrm>
            <a:off x="9193258" y="2756846"/>
            <a:ext cx="2078655" cy="32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computer identify an image?</a:t>
            </a:r>
            <a:endParaRPr lang="en-US" dirty="0"/>
          </a:p>
        </p:txBody>
      </p:sp>
      <p:pic>
        <p:nvPicPr>
          <p:cNvPr id="1026" name="Picture 2" descr="Image result for computer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3" y="2538212"/>
            <a:ext cx="4107333" cy="382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2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Representation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20" t="26058" r="46044" b="29542"/>
          <a:stretch/>
        </p:blipFill>
        <p:spPr>
          <a:xfrm>
            <a:off x="4907863" y="2511189"/>
            <a:ext cx="6337893" cy="41815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17798" t="47959" r="56568" b="27751"/>
          <a:stretch/>
        </p:blipFill>
        <p:spPr>
          <a:xfrm>
            <a:off x="136477" y="2811440"/>
            <a:ext cx="3125337" cy="16650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54067" t="47959" r="23657" b="27751"/>
          <a:stretch/>
        </p:blipFill>
        <p:spPr>
          <a:xfrm>
            <a:off x="504967" y="4915841"/>
            <a:ext cx="2715903" cy="16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8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higher complexity</a:t>
            </a:r>
          </a:p>
          <a:p>
            <a:r>
              <a:rPr lang="en-US" dirty="0" smtClean="0"/>
              <a:t>More computation difficulty</a:t>
            </a:r>
          </a:p>
          <a:p>
            <a:r>
              <a:rPr lang="en-US" dirty="0" smtClean="0"/>
              <a:t>Simpler the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Knowledge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038" t="34022" r="52425" b="52439"/>
          <a:stretch/>
        </p:blipFill>
        <p:spPr>
          <a:xfrm>
            <a:off x="982637" y="2649108"/>
            <a:ext cx="4981435" cy="137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038" t="53136" r="52425" b="33325"/>
          <a:stretch/>
        </p:blipFill>
        <p:spPr>
          <a:xfrm>
            <a:off x="5658716" y="4994566"/>
            <a:ext cx="4993740" cy="13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8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Similarly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283" t="30835" r="63507" b="56223"/>
          <a:stretch/>
        </p:blipFill>
        <p:spPr>
          <a:xfrm>
            <a:off x="117141" y="2375687"/>
            <a:ext cx="5234429" cy="1350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283" t="57018" r="63507" b="30837"/>
          <a:stretch/>
        </p:blipFill>
        <p:spPr>
          <a:xfrm>
            <a:off x="6727790" y="3724857"/>
            <a:ext cx="5177607" cy="1253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83" t="69793" r="63507" b="18393"/>
          <a:stretch/>
        </p:blipFill>
        <p:spPr>
          <a:xfrm>
            <a:off x="152353" y="5238592"/>
            <a:ext cx="5213446" cy="1227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283" t="43478" r="63507" b="43580"/>
          <a:stretch/>
        </p:blipFill>
        <p:spPr>
          <a:xfrm>
            <a:off x="138705" y="3724857"/>
            <a:ext cx="5396955" cy="1392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9019" t="43478" r="63507" b="43580"/>
          <a:stretch/>
        </p:blipFill>
        <p:spPr>
          <a:xfrm>
            <a:off x="3986787" y="3785689"/>
            <a:ext cx="1429959" cy="13920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65799" y="3425588"/>
            <a:ext cx="325317" cy="1813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8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39" y="2219325"/>
            <a:ext cx="9525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Action!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02" t="21877" r="37426" b="30338"/>
          <a:stretch/>
        </p:blipFill>
        <p:spPr>
          <a:xfrm>
            <a:off x="1154954" y="2251880"/>
            <a:ext cx="9512489" cy="4415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13" t="22076" r="37426" b="30538"/>
          <a:stretch/>
        </p:blipFill>
        <p:spPr>
          <a:xfrm>
            <a:off x="1088149" y="2251880"/>
            <a:ext cx="9646097" cy="4449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813" t="21877" r="37314" b="30736"/>
          <a:stretch/>
        </p:blipFill>
        <p:spPr>
          <a:xfrm>
            <a:off x="1088148" y="2218564"/>
            <a:ext cx="9646097" cy="4440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701" t="22076" r="37315" b="30538"/>
          <a:stretch/>
        </p:blipFill>
        <p:spPr>
          <a:xfrm>
            <a:off x="1088147" y="2251880"/>
            <a:ext cx="9646098" cy="4431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149" t="21877" r="37314" b="30736"/>
          <a:stretch/>
        </p:blipFill>
        <p:spPr>
          <a:xfrm>
            <a:off x="1088146" y="2234635"/>
            <a:ext cx="9646099" cy="4466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5037" t="22076" r="37314" b="30339"/>
          <a:stretch/>
        </p:blipFill>
        <p:spPr>
          <a:xfrm>
            <a:off x="991179" y="2251880"/>
            <a:ext cx="9676264" cy="4490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5150" t="22076" r="37426" b="30538"/>
          <a:stretch/>
        </p:blipFill>
        <p:spPr>
          <a:xfrm>
            <a:off x="991177" y="2251813"/>
            <a:ext cx="9676265" cy="44891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5150" t="22275" r="37537" b="30737"/>
          <a:stretch/>
        </p:blipFill>
        <p:spPr>
          <a:xfrm>
            <a:off x="991176" y="2250392"/>
            <a:ext cx="9676266" cy="44601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4814" t="22275" r="37537" b="30339"/>
          <a:stretch/>
        </p:blipFill>
        <p:spPr>
          <a:xfrm>
            <a:off x="924373" y="2271691"/>
            <a:ext cx="9743069" cy="4502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/>
          <a:srcRect l="4926" t="22076" r="37425" b="30737"/>
          <a:stretch/>
        </p:blipFill>
        <p:spPr>
          <a:xfrm>
            <a:off x="924372" y="2233484"/>
            <a:ext cx="9743070" cy="44837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/>
          <a:srcRect l="5037" t="21877" r="37537" b="30338"/>
          <a:stretch/>
        </p:blipFill>
        <p:spPr>
          <a:xfrm>
            <a:off x="924371" y="2243750"/>
            <a:ext cx="9692150" cy="45343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/>
          <a:srcRect l="5037" t="22275" r="37537" b="30737"/>
          <a:stretch/>
        </p:blipFill>
        <p:spPr>
          <a:xfrm>
            <a:off x="924369" y="2267915"/>
            <a:ext cx="9692151" cy="44587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/>
          <a:srcRect l="5037" t="22275" r="37426" b="30538"/>
          <a:stretch/>
        </p:blipFill>
        <p:spPr>
          <a:xfrm>
            <a:off x="857566" y="2271691"/>
            <a:ext cx="9758954" cy="44997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l="5150" t="22076" r="37537" b="30538"/>
          <a:stretch/>
        </p:blipFill>
        <p:spPr>
          <a:xfrm>
            <a:off x="873448" y="2271690"/>
            <a:ext cx="9743072" cy="45290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6"/>
          <a:srcRect l="5037" t="22076" r="37537" b="30538"/>
          <a:stretch/>
        </p:blipFill>
        <p:spPr>
          <a:xfrm>
            <a:off x="857564" y="2247521"/>
            <a:ext cx="9758955" cy="45275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/>
          <a:srcRect l="4813" t="22076" r="37426" b="30339"/>
          <a:stretch/>
        </p:blipFill>
        <p:spPr>
          <a:xfrm>
            <a:off x="873446" y="2271689"/>
            <a:ext cx="9743073" cy="45127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8"/>
          <a:srcRect l="5038" t="22076" r="37761" b="30737"/>
          <a:stretch/>
        </p:blipFill>
        <p:spPr>
          <a:xfrm>
            <a:off x="924367" y="2267913"/>
            <a:ext cx="9692152" cy="44951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9"/>
          <a:srcRect l="16231" t="69661" r="69664" b="25537"/>
          <a:stretch/>
        </p:blipFill>
        <p:spPr>
          <a:xfrm>
            <a:off x="3125336" y="6453795"/>
            <a:ext cx="1719619" cy="3291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9"/>
          <a:srcRect l="38377" t="69661" r="51194" b="24973"/>
          <a:stretch/>
        </p:blipFill>
        <p:spPr>
          <a:xfrm>
            <a:off x="6673202" y="6468736"/>
            <a:ext cx="1271515" cy="3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1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Superimpose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27" t="39000" r="62569" b="37307"/>
          <a:stretch/>
        </p:blipFill>
        <p:spPr>
          <a:xfrm>
            <a:off x="978548" y="3316404"/>
            <a:ext cx="3661210" cy="2402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9675" t="39000" r="49199" b="37307"/>
          <a:stretch/>
        </p:blipFill>
        <p:spPr>
          <a:xfrm>
            <a:off x="7493076" y="3316404"/>
            <a:ext cx="3809351" cy="2402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762" t="22076" r="37761" b="30737"/>
          <a:stretch/>
        </p:blipFill>
        <p:spPr>
          <a:xfrm>
            <a:off x="5227092" y="2732645"/>
            <a:ext cx="1678650" cy="35695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46675" y="3403600"/>
            <a:ext cx="107950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7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with ‘O’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43" t="22082" r="37429" b="30657"/>
          <a:stretch/>
        </p:blipFill>
        <p:spPr>
          <a:xfrm>
            <a:off x="1154954" y="2338251"/>
            <a:ext cx="9470572" cy="4381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29" t="21891" r="37429" b="30467"/>
          <a:stretch/>
        </p:blipFill>
        <p:spPr>
          <a:xfrm>
            <a:off x="1154954" y="2338251"/>
            <a:ext cx="9470572" cy="44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2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Superimpose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357" t="39614" r="49643" b="37899"/>
          <a:stretch/>
        </p:blipFill>
        <p:spPr>
          <a:xfrm>
            <a:off x="1635568" y="2834640"/>
            <a:ext cx="7800184" cy="298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57" t="25702" r="75143" b="23796"/>
          <a:stretch/>
        </p:blipFill>
        <p:spPr>
          <a:xfrm>
            <a:off x="927463" y="2325189"/>
            <a:ext cx="3265714" cy="4415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393" t="25893" r="56714" b="23797"/>
          <a:stretch/>
        </p:blipFill>
        <p:spPr>
          <a:xfrm>
            <a:off x="927463" y="2325189"/>
            <a:ext cx="6074228" cy="4417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93" t="25702" r="56607" b="23796"/>
          <a:stretch/>
        </p:blipFill>
        <p:spPr>
          <a:xfrm>
            <a:off x="927463" y="2322947"/>
            <a:ext cx="6074228" cy="4422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500" t="25893" r="56714" b="24178"/>
          <a:stretch/>
        </p:blipFill>
        <p:spPr>
          <a:xfrm>
            <a:off x="927463" y="2322880"/>
            <a:ext cx="6165668" cy="446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4285" t="26084" r="56821" b="24178"/>
          <a:stretch/>
        </p:blipFill>
        <p:spPr>
          <a:xfrm>
            <a:off x="914400" y="2335942"/>
            <a:ext cx="6165668" cy="4433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4179" t="25702" r="36678" b="23796"/>
          <a:stretch/>
        </p:blipFill>
        <p:spPr>
          <a:xfrm>
            <a:off x="927462" y="2335942"/>
            <a:ext cx="9313817" cy="4471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4285" t="24368" r="36572" b="24178"/>
          <a:stretch/>
        </p:blipFill>
        <p:spPr>
          <a:xfrm>
            <a:off x="927461" y="2231438"/>
            <a:ext cx="9313818" cy="45556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4285" t="24368" r="36893" b="23987"/>
          <a:stretch/>
        </p:blipFill>
        <p:spPr>
          <a:xfrm>
            <a:off x="914400" y="2231438"/>
            <a:ext cx="9326879" cy="4603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l="4286" t="24369" r="36571" b="23796"/>
          <a:stretch/>
        </p:blipFill>
        <p:spPr>
          <a:xfrm>
            <a:off x="953586" y="2219493"/>
            <a:ext cx="9326880" cy="45958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l="4393" t="24368" r="36678" b="24178"/>
          <a:stretch/>
        </p:blipFill>
        <p:spPr>
          <a:xfrm>
            <a:off x="953586" y="2256640"/>
            <a:ext cx="9300754" cy="45658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/>
          <a:srcRect l="4286" t="24559" r="36786" b="24178"/>
          <a:stretch/>
        </p:blipFill>
        <p:spPr>
          <a:xfrm>
            <a:off x="953585" y="2257563"/>
            <a:ext cx="9287694" cy="4542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/>
          <a:srcRect l="4393" t="24560" r="36678" b="24368"/>
          <a:stretch/>
        </p:blipFill>
        <p:spPr>
          <a:xfrm>
            <a:off x="953583" y="2257564"/>
            <a:ext cx="9287696" cy="4525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/>
          <a:srcRect l="4285" t="24559" r="36893" b="24178"/>
          <a:stretch/>
        </p:blipFill>
        <p:spPr>
          <a:xfrm>
            <a:off x="927456" y="2255253"/>
            <a:ext cx="9287697" cy="45508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/>
          <a:srcRect l="4286" t="24559" r="36786" b="23987"/>
          <a:stretch/>
        </p:blipFill>
        <p:spPr>
          <a:xfrm>
            <a:off x="927455" y="2243307"/>
            <a:ext cx="9287698" cy="45594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6"/>
          <a:srcRect l="4286" t="26084" r="36678" b="24178"/>
          <a:stretch/>
        </p:blipFill>
        <p:spPr>
          <a:xfrm>
            <a:off x="953583" y="2255778"/>
            <a:ext cx="9467888" cy="44847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7"/>
          <a:srcRect l="4286" t="26084" r="36678" b="24369"/>
          <a:stretch/>
        </p:blipFill>
        <p:spPr>
          <a:xfrm>
            <a:off x="940522" y="2274418"/>
            <a:ext cx="9480949" cy="44737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8"/>
          <a:srcRect l="4286" t="26084" r="36679" b="23988"/>
          <a:stretch/>
        </p:blipFill>
        <p:spPr>
          <a:xfrm>
            <a:off x="914394" y="2261439"/>
            <a:ext cx="9507077" cy="45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41" t="36613" r="81831" b="35768"/>
          <a:stretch/>
        </p:blipFill>
        <p:spPr>
          <a:xfrm>
            <a:off x="1416674" y="3102132"/>
            <a:ext cx="1635617" cy="3163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732" t="37928" r="60282" b="35016"/>
          <a:stretch/>
        </p:blipFill>
        <p:spPr>
          <a:xfrm>
            <a:off x="4636394" y="2936382"/>
            <a:ext cx="2524259" cy="3495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8274" t="37552" r="39684" b="35392"/>
          <a:stretch/>
        </p:blipFill>
        <p:spPr>
          <a:xfrm>
            <a:off x="8744756" y="2982688"/>
            <a:ext cx="2730323" cy="34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86" t="25703" r="64000" b="24368"/>
          <a:stretch/>
        </p:blipFill>
        <p:spPr>
          <a:xfrm>
            <a:off x="3386820" y="2285999"/>
            <a:ext cx="4297680" cy="44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Filters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79" t="20557" r="40856" b="23987"/>
          <a:stretch/>
        </p:blipFill>
        <p:spPr>
          <a:xfrm>
            <a:off x="1887302" y="2349839"/>
            <a:ext cx="7296715" cy="45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a new image – ‘X’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92" t="26655" r="46964" b="24750"/>
          <a:stretch/>
        </p:blipFill>
        <p:spPr>
          <a:xfrm>
            <a:off x="1753962" y="2474668"/>
            <a:ext cx="7563395" cy="438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93" t="26465" r="47071" b="24940"/>
          <a:stretch/>
        </p:blipFill>
        <p:spPr>
          <a:xfrm>
            <a:off x="1753961" y="2464683"/>
            <a:ext cx="7563395" cy="4393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893" t="26274" r="46857" b="24940"/>
          <a:stretch/>
        </p:blipFill>
        <p:spPr>
          <a:xfrm>
            <a:off x="1753961" y="2464683"/>
            <a:ext cx="7563395" cy="43905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32475" y="2474668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9401414" y="3659712"/>
            <a:ext cx="797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-8</a:t>
            </a:r>
          </a:p>
        </p:txBody>
      </p:sp>
      <p:sp>
        <p:nvSpPr>
          <p:cNvPr id="9" name="Rectangle 8"/>
          <p:cNvSpPr/>
          <p:nvPr/>
        </p:nvSpPr>
        <p:spPr>
          <a:xfrm>
            <a:off x="9588759" y="4844757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30643" y="5920487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pic>
        <p:nvPicPr>
          <p:cNvPr id="4098" name="Picture 2" descr="Image result for winn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619" y="2519877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7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a new image – ‘O’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71" t="26655" r="47144" b="25067"/>
          <a:stretch/>
        </p:blipFill>
        <p:spPr>
          <a:xfrm>
            <a:off x="1740175" y="2454078"/>
            <a:ext cx="7590970" cy="4403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17861" y="2474668"/>
            <a:ext cx="797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-8</a:t>
            </a:r>
          </a:p>
        </p:txBody>
      </p:sp>
      <p:sp>
        <p:nvSpPr>
          <p:cNvPr id="6" name="Rectangle 5"/>
          <p:cNvSpPr/>
          <p:nvPr/>
        </p:nvSpPr>
        <p:spPr>
          <a:xfrm>
            <a:off x="9747088" y="3565353"/>
            <a:ext cx="567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9517859" y="4656039"/>
            <a:ext cx="797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-4</a:t>
            </a:r>
          </a:p>
        </p:txBody>
      </p:sp>
      <p:sp>
        <p:nvSpPr>
          <p:cNvPr id="8" name="Rectangle 7"/>
          <p:cNvSpPr/>
          <p:nvPr/>
        </p:nvSpPr>
        <p:spPr>
          <a:xfrm>
            <a:off x="9517858" y="5911739"/>
            <a:ext cx="797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-4</a:t>
            </a:r>
          </a:p>
        </p:txBody>
      </p:sp>
      <p:pic>
        <p:nvPicPr>
          <p:cNvPr id="9" name="Picture 2" descr="Image result for winn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04" y="3610562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a new image – ‘/’</a:t>
            </a:r>
            <a:endParaRPr lang="en-US" dirty="0"/>
          </a:p>
        </p:txBody>
      </p:sp>
      <p:pic>
        <p:nvPicPr>
          <p:cNvPr id="9" name="Picture 2" descr="Image result for winn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260" y="4659340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15" t="26444" r="43451" b="24432"/>
          <a:stretch/>
        </p:blipFill>
        <p:spPr>
          <a:xfrm>
            <a:off x="1370060" y="2331447"/>
            <a:ext cx="8331200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a new image – ‘\’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52" t="26655" r="43692" b="24855"/>
          <a:stretch/>
        </p:blipFill>
        <p:spPr>
          <a:xfrm>
            <a:off x="1449888" y="2434163"/>
            <a:ext cx="8171543" cy="4423837"/>
          </a:xfrm>
          <a:prstGeom prst="rect">
            <a:avLst/>
          </a:prstGeom>
        </p:spPr>
      </p:pic>
      <p:pic>
        <p:nvPicPr>
          <p:cNvPr id="6" name="Picture 2" descr="Image result for winn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346" y="5864026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62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Sum Up, what happens in a CNN?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48" t="31102" r="40833" b="18503"/>
          <a:stretch/>
        </p:blipFill>
        <p:spPr>
          <a:xfrm>
            <a:off x="1638574" y="2336800"/>
            <a:ext cx="7794172" cy="44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how does it happen?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81" t="44654" r="90000" b="43065"/>
          <a:stretch/>
        </p:blipFill>
        <p:spPr>
          <a:xfrm>
            <a:off x="607574" y="4264620"/>
            <a:ext cx="1094760" cy="992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19" t="20303" r="83333" b="23585"/>
          <a:stretch/>
        </p:blipFill>
        <p:spPr>
          <a:xfrm>
            <a:off x="661468" y="2211953"/>
            <a:ext cx="2081732" cy="46750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992853" y="2226467"/>
            <a:ext cx="2359984" cy="2337537"/>
            <a:chOff x="1992853" y="2182925"/>
            <a:chExt cx="2359984" cy="2337537"/>
          </a:xfrm>
        </p:grpSpPr>
        <p:sp>
          <p:nvSpPr>
            <p:cNvPr id="8" name="Rectangle 7"/>
            <p:cNvSpPr/>
            <p:nvPr/>
          </p:nvSpPr>
          <p:spPr>
            <a:xfrm>
              <a:off x="1992853" y="2182925"/>
              <a:ext cx="750347" cy="233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848244" y="3572926"/>
              <a:ext cx="370949" cy="7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219193" y="3395296"/>
              <a:ext cx="1133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</a:rPr>
                <a:t>Filters for</a:t>
              </a:r>
            </a:p>
            <a:p>
              <a:pPr defTabSz="457200"/>
              <a:r>
                <a:rPr lang="en-US" dirty="0">
                  <a:solidFill>
                    <a:prstClr val="black"/>
                  </a:solidFill>
                </a:rPr>
                <a:t> ‘\’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92853" y="4549491"/>
            <a:ext cx="2276618" cy="2329745"/>
            <a:chOff x="1992853" y="2182925"/>
            <a:chExt cx="2276618" cy="2337537"/>
          </a:xfrm>
        </p:grpSpPr>
        <p:sp>
          <p:nvSpPr>
            <p:cNvPr id="16" name="Rectangle 15"/>
            <p:cNvSpPr/>
            <p:nvPr/>
          </p:nvSpPr>
          <p:spPr>
            <a:xfrm>
              <a:off x="1992853" y="2182925"/>
              <a:ext cx="750347" cy="233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797096" y="3351693"/>
              <a:ext cx="422097" cy="15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135827" y="3167026"/>
              <a:ext cx="1133644" cy="64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</a:rPr>
                <a:t>Filters for</a:t>
              </a:r>
            </a:p>
            <a:p>
              <a:pPr defTabSz="457200"/>
              <a:r>
                <a:rPr lang="en-US" dirty="0">
                  <a:solidFill>
                    <a:prstClr val="black"/>
                  </a:solidFill>
                </a:rPr>
                <a:t> ‘/’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2857" t="21178" r="73333" b="24088"/>
          <a:stretch/>
        </p:blipFill>
        <p:spPr>
          <a:xfrm>
            <a:off x="664844" y="2211953"/>
            <a:ext cx="3608003" cy="46242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2619" t="20727" r="55357" b="23797"/>
          <a:stretch/>
        </p:blipFill>
        <p:spPr>
          <a:xfrm>
            <a:off x="673956" y="2204161"/>
            <a:ext cx="6224959" cy="46202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2739" t="20727" r="37856" b="23585"/>
          <a:stretch/>
        </p:blipFill>
        <p:spPr>
          <a:xfrm>
            <a:off x="673956" y="2168946"/>
            <a:ext cx="8905473" cy="4693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47394"/>
            <a:ext cx="1992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</a:rPr>
              <a:t>Convolution Layer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4740" y="6499023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</a:rPr>
              <a:t>Pooling Layer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04531" y="6503608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</a:rPr>
              <a:t>Fully Connected Layer</a:t>
            </a:r>
          </a:p>
        </p:txBody>
      </p:sp>
      <p:pic>
        <p:nvPicPr>
          <p:cNvPr id="26" name="Picture 2" descr="Image result for winn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75" y="2453169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just for ‘X’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" t="20304" r="34524" b="24008"/>
          <a:stretch/>
        </p:blipFill>
        <p:spPr>
          <a:xfrm>
            <a:off x="985431" y="2325006"/>
            <a:ext cx="9100458" cy="4532994"/>
          </a:xfrm>
          <a:prstGeom prst="rect">
            <a:avLst/>
          </a:prstGeom>
        </p:spPr>
      </p:pic>
      <p:pic>
        <p:nvPicPr>
          <p:cNvPr id="5" name="Picture 2" descr="Image result for winn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889" y="2598312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8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Descent, Again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15" t="30890" r="35000" b="18503"/>
          <a:stretch/>
        </p:blipFill>
        <p:spPr>
          <a:xfrm>
            <a:off x="275772" y="2293257"/>
            <a:ext cx="9855199" cy="4538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14" t="31102" r="35476" b="19139"/>
          <a:stretch/>
        </p:blipFill>
        <p:spPr>
          <a:xfrm>
            <a:off x="275772" y="2293257"/>
            <a:ext cx="9945696" cy="45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Keyboard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480" t="33795" r="51619" b="39337"/>
          <a:stretch/>
        </p:blipFill>
        <p:spPr>
          <a:xfrm>
            <a:off x="3090929" y="2730321"/>
            <a:ext cx="5847730" cy="276895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747752" y="3219718"/>
            <a:ext cx="1249251" cy="89508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7250806" y="3322749"/>
            <a:ext cx="1017431" cy="79205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86" t="33007" r="35833" b="36289"/>
          <a:stretch/>
        </p:blipFill>
        <p:spPr>
          <a:xfrm>
            <a:off x="580570" y="2656114"/>
            <a:ext cx="10914743" cy="32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0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visualize CNN</a:t>
            </a:r>
            <a:endParaRPr lang="en-US" dirty="0"/>
          </a:p>
        </p:txBody>
      </p:sp>
      <p:pic>
        <p:nvPicPr>
          <p:cNvPr id="6146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5047"/>
            <a:ext cx="12178508" cy="28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56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Recognizing Faces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05" t="28561" r="40476" b="22103"/>
          <a:stretch/>
        </p:blipFill>
        <p:spPr>
          <a:xfrm>
            <a:off x="1773428" y="2359098"/>
            <a:ext cx="8534399" cy="449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&amp; 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Voting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12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previous states / input is important</a:t>
            </a:r>
            <a:endParaRPr lang="en-US" dirty="0"/>
          </a:p>
        </p:txBody>
      </p:sp>
      <p:pic>
        <p:nvPicPr>
          <p:cNvPr id="1026" name="Picture 2" descr="Image result for rolling ball foot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28" y="3206160"/>
            <a:ext cx="1402769" cy="14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943378" y="2369713"/>
            <a:ext cx="7633952" cy="3734873"/>
            <a:chOff x="943378" y="2369713"/>
            <a:chExt cx="7633952" cy="3734873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4301544" y="2369713"/>
              <a:ext cx="3155324" cy="124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53944" y="3206160"/>
              <a:ext cx="3672625" cy="56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606344" y="3923764"/>
              <a:ext cx="3970986" cy="93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758744" y="4076164"/>
              <a:ext cx="3457977" cy="2028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800082" y="4855335"/>
              <a:ext cx="521058" cy="1102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943378" y="3951070"/>
              <a:ext cx="1646303" cy="676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498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previous states / input is important</a:t>
            </a:r>
            <a:endParaRPr lang="en-US" dirty="0"/>
          </a:p>
        </p:txBody>
      </p:sp>
      <p:pic>
        <p:nvPicPr>
          <p:cNvPr id="1026" name="Picture 2" descr="Image result for rolling ball foot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94" y="2819794"/>
            <a:ext cx="1402769" cy="14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rolling ball foot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935" y="3564704"/>
            <a:ext cx="1402769" cy="14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rolling ball foot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076" y="4309614"/>
            <a:ext cx="1402769" cy="14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rolling ball foot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217" y="4887016"/>
            <a:ext cx="1402769" cy="14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20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59" t="24213" r="40422" b="25059"/>
          <a:stretch/>
        </p:blipFill>
        <p:spPr>
          <a:xfrm>
            <a:off x="1953725" y="1893195"/>
            <a:ext cx="8345509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Sequence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30" t="25152" r="40423" b="24870"/>
          <a:stretch/>
        </p:blipFill>
        <p:spPr>
          <a:xfrm>
            <a:off x="1786299" y="1854559"/>
            <a:ext cx="8680361" cy="44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02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Sequence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46" t="24400" r="40001" b="21301"/>
          <a:stretch/>
        </p:blipFill>
        <p:spPr>
          <a:xfrm>
            <a:off x="2475318" y="1828800"/>
            <a:ext cx="7302323" cy="44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5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42" t="24589" r="47923" b="21301"/>
          <a:stretch/>
        </p:blipFill>
        <p:spPr>
          <a:xfrm>
            <a:off x="2604108" y="1790162"/>
            <a:ext cx="7044743" cy="45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9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an Image Recognition </a:t>
            </a:r>
            <a:r>
              <a:rPr lang="en-US" dirty="0" err="1" smtClean="0"/>
              <a:t>Classifer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53" t="34547" r="83099" b="43846"/>
          <a:stretch/>
        </p:blipFill>
        <p:spPr>
          <a:xfrm>
            <a:off x="991673" y="3406237"/>
            <a:ext cx="1481071" cy="1481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92" t="35862" r="72218" b="44410"/>
          <a:stretch/>
        </p:blipFill>
        <p:spPr>
          <a:xfrm>
            <a:off x="2897746" y="3284111"/>
            <a:ext cx="1429555" cy="1725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781" t="30789" r="64613" b="59065"/>
          <a:stretch/>
        </p:blipFill>
        <p:spPr>
          <a:xfrm>
            <a:off x="4327301" y="2833352"/>
            <a:ext cx="927279" cy="69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8592" t="35862" r="72218" b="44410"/>
          <a:stretch/>
        </p:blipFill>
        <p:spPr>
          <a:xfrm>
            <a:off x="9201589" y="3284111"/>
            <a:ext cx="1429555" cy="1725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2113" t="51080" r="55845" b="29380"/>
          <a:stretch/>
        </p:blipFill>
        <p:spPr>
          <a:xfrm>
            <a:off x="7250805" y="3477071"/>
            <a:ext cx="1468192" cy="1339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986" t="45280" r="37148" b="44223"/>
          <a:stretch/>
        </p:blipFill>
        <p:spPr>
          <a:xfrm>
            <a:off x="10631144" y="2871987"/>
            <a:ext cx="837127" cy="71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7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for Dinner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31" t="25340" r="45493" b="27501"/>
          <a:stretch/>
        </p:blipFill>
        <p:spPr>
          <a:xfrm>
            <a:off x="1902210" y="1840392"/>
            <a:ext cx="8448540" cy="44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57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for Dinner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142" t="28159" r="40633" b="20361"/>
          <a:stretch/>
        </p:blipFill>
        <p:spPr>
          <a:xfrm>
            <a:off x="2404485" y="1841679"/>
            <a:ext cx="7443989" cy="43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26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Groupings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82" t="27970" r="41479" b="20737"/>
          <a:stretch/>
        </p:blipFill>
        <p:spPr>
          <a:xfrm>
            <a:off x="2650472" y="1841678"/>
            <a:ext cx="6952016" cy="43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68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90" t="23273" r="54578" b="23368"/>
          <a:stretch/>
        </p:blipFill>
        <p:spPr>
          <a:xfrm>
            <a:off x="3979771" y="1828800"/>
            <a:ext cx="4293417" cy="44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9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RNNs Unwrapped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380" t="25340" r="40739" b="21677"/>
          <a:stretch/>
        </p:blipFill>
        <p:spPr>
          <a:xfrm>
            <a:off x="1973043" y="1828799"/>
            <a:ext cx="8306874" cy="44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63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80" t="25904" r="36197" b="18858"/>
          <a:stretch/>
        </p:blipFill>
        <p:spPr>
          <a:xfrm>
            <a:off x="1709026" y="1775997"/>
            <a:ext cx="8834907" cy="45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58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for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97" t="21958" r="36197" b="19046"/>
          <a:stretch/>
        </p:blipFill>
        <p:spPr>
          <a:xfrm>
            <a:off x="2076075" y="1828799"/>
            <a:ext cx="8100810" cy="44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0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for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97" t="21958" r="36197" b="19046"/>
          <a:stretch/>
        </p:blipFill>
        <p:spPr>
          <a:xfrm>
            <a:off x="2076075" y="1828799"/>
            <a:ext cx="8100810" cy="4470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52993" y="4443211"/>
            <a:ext cx="373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</a:p>
          <a:p>
            <a:r>
              <a:rPr lang="en-US" dirty="0" smtClean="0"/>
              <a:t>1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0180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97" t="21958" r="35669" b="18670"/>
          <a:stretch/>
        </p:blipFill>
        <p:spPr>
          <a:xfrm>
            <a:off x="2088953" y="1828800"/>
            <a:ext cx="8075054" cy="444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542" t="22898" r="36092" b="19797"/>
          <a:stretch/>
        </p:blipFill>
        <p:spPr>
          <a:xfrm>
            <a:off x="2088953" y="1836016"/>
            <a:ext cx="8178084" cy="44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RNN look like?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218" t="24964" r="36726" b="20924"/>
          <a:stretch/>
        </p:blipFill>
        <p:spPr>
          <a:xfrm>
            <a:off x="2835927" y="1867438"/>
            <a:ext cx="6581105" cy="43471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50795" y="4443211"/>
            <a:ext cx="4391695" cy="940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42490" y="5198703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computer see? (Not images)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82580" y="3245476"/>
            <a:ext cx="1107583" cy="16227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627290" y="2556232"/>
            <a:ext cx="2756079" cy="2756079"/>
            <a:chOff x="2627290" y="2556232"/>
            <a:chExt cx="2756079" cy="2756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4753" t="34547" r="83099" b="43846"/>
            <a:stretch/>
          </p:blipFill>
          <p:spPr>
            <a:xfrm>
              <a:off x="2627290" y="2556232"/>
              <a:ext cx="2756079" cy="2756079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3102735" y="3203051"/>
              <a:ext cx="1648495" cy="1639405"/>
              <a:chOff x="3102735" y="3203051"/>
              <a:chExt cx="1648495" cy="163940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181082" y="3219718"/>
                <a:ext cx="4250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247882" y="4257681"/>
                <a:ext cx="4250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169535" y="3203051"/>
                <a:ext cx="5816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102735" y="4257680"/>
                <a:ext cx="5816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8718996" y="2677113"/>
            <a:ext cx="2756079" cy="2514316"/>
            <a:chOff x="8718996" y="2677113"/>
            <a:chExt cx="2756079" cy="25143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32113" t="51080" r="55845" b="29380"/>
            <a:stretch/>
          </p:blipFill>
          <p:spPr>
            <a:xfrm>
              <a:off x="8718996" y="2677113"/>
              <a:ext cx="2756079" cy="2514316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9263128" y="3139255"/>
              <a:ext cx="1667814" cy="1670778"/>
              <a:chOff x="9263128" y="3139255"/>
              <a:chExt cx="1667814" cy="167077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9360794" y="4225258"/>
                <a:ext cx="4250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427594" y="3203050"/>
                <a:ext cx="4250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263128" y="3139255"/>
                <a:ext cx="5816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349247" y="4197239"/>
                <a:ext cx="5816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32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</a:p>
            </p:txBody>
          </p:sp>
        </p:grpSp>
      </p:grpSp>
      <p:cxnSp>
        <p:nvCxnSpPr>
          <p:cNvPr id="18" name="Straight Connector 17"/>
          <p:cNvCxnSpPr/>
          <p:nvPr/>
        </p:nvCxnSpPr>
        <p:spPr>
          <a:xfrm flipH="1">
            <a:off x="7469746" y="3245476"/>
            <a:ext cx="1170905" cy="16227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4005330" y="5191429"/>
            <a:ext cx="6091706" cy="1548597"/>
            <a:chOff x="4005330" y="5191429"/>
            <a:chExt cx="6091706" cy="1548597"/>
          </a:xfrm>
        </p:grpSpPr>
        <p:cxnSp>
          <p:nvCxnSpPr>
            <p:cNvPr id="26" name="Straight Arrow Connector 25"/>
            <p:cNvCxnSpPr>
              <a:stCxn id="12" idx="2"/>
            </p:cNvCxnSpPr>
            <p:nvPr/>
          </p:nvCxnSpPr>
          <p:spPr>
            <a:xfrm flipH="1">
              <a:off x="7001691" y="5191429"/>
              <a:ext cx="3095345" cy="10787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5" idx="2"/>
            </p:cNvCxnSpPr>
            <p:nvPr/>
          </p:nvCxnSpPr>
          <p:spPr>
            <a:xfrm>
              <a:off x="4005330" y="5312311"/>
              <a:ext cx="2865733" cy="9578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563109" y="637069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64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anh</a:t>
            </a:r>
            <a:r>
              <a:rPr lang="en-US" dirty="0" smtClean="0"/>
              <a:t> – Activation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352" t="35110" r="46973" b="29380"/>
          <a:stretch/>
        </p:blipFill>
        <p:spPr>
          <a:xfrm>
            <a:off x="1097280" y="1841678"/>
            <a:ext cx="9437638" cy="4415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613" t="34358" r="49507" b="33138"/>
          <a:stretch/>
        </p:blipFill>
        <p:spPr>
          <a:xfrm>
            <a:off x="1097280" y="1841677"/>
            <a:ext cx="9437638" cy="4415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841676"/>
            <a:ext cx="9437638" cy="441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1092" t="35486" r="43168" b="33325"/>
          <a:stretch/>
        </p:blipFill>
        <p:spPr>
          <a:xfrm>
            <a:off x="1097279" y="1837212"/>
            <a:ext cx="9417883" cy="44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1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Mistakes with RNN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15" t="33420" r="38310" b="20548"/>
          <a:stretch/>
        </p:blipFill>
        <p:spPr>
          <a:xfrm>
            <a:off x="1097280" y="1841679"/>
            <a:ext cx="9811126" cy="44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958" t="26091" r="53520" b="28816"/>
          <a:stretch/>
        </p:blipFill>
        <p:spPr>
          <a:xfrm>
            <a:off x="3643996" y="1828798"/>
            <a:ext cx="4964968" cy="4413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64" y="1791957"/>
            <a:ext cx="5996431" cy="4486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534" y="1791957"/>
            <a:ext cx="6183161" cy="448878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126479" y="4353059"/>
            <a:ext cx="3635707" cy="1635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762186" y="5804011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081724" y="4316220"/>
            <a:ext cx="3317953" cy="651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06103" y="4783116"/>
            <a:ext cx="149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Multiplication</a:t>
            </a:r>
          </a:p>
          <a:p>
            <a:r>
              <a:rPr lang="en-US" dirty="0" smtClean="0"/>
              <a:t>Junction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06103" y="3718670"/>
            <a:ext cx="149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Addition</a:t>
            </a:r>
          </a:p>
          <a:p>
            <a:r>
              <a:rPr lang="en-US" dirty="0" smtClean="0"/>
              <a:t>Junction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8231396" y="4099633"/>
            <a:ext cx="1981550" cy="1116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85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Junction (element by element)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88" t="32292" r="42324" b="19421"/>
          <a:stretch/>
        </p:blipFill>
        <p:spPr>
          <a:xfrm>
            <a:off x="2038725" y="1867436"/>
            <a:ext cx="8175509" cy="44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Junction (element by element)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17" t="32292" r="42993" b="19609"/>
          <a:stretch/>
        </p:blipFill>
        <p:spPr>
          <a:xfrm>
            <a:off x="2070923" y="1828798"/>
            <a:ext cx="8111114" cy="44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3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Junction (element by element)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345" t="32292" r="42429" b="19421"/>
          <a:stretch/>
        </p:blipFill>
        <p:spPr>
          <a:xfrm>
            <a:off x="2128877" y="1867436"/>
            <a:ext cx="7995205" cy="44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26" t="35298" r="42007" b="33138"/>
          <a:stretch/>
        </p:blipFill>
        <p:spPr>
          <a:xfrm>
            <a:off x="682581" y="1931831"/>
            <a:ext cx="10847536" cy="35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9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RNN becomes LSTM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87" y="1830477"/>
            <a:ext cx="6017721" cy="4469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941" y="1830477"/>
            <a:ext cx="6378330" cy="44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LSTM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35" y="1814634"/>
            <a:ext cx="6110690" cy="44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8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Book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58" y="1840391"/>
            <a:ext cx="7594444" cy="4437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258" y="1829995"/>
            <a:ext cx="7610475" cy="444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226" y="1829994"/>
            <a:ext cx="7610475" cy="4427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193" y="1808931"/>
            <a:ext cx="7642540" cy="4478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193" y="1799972"/>
            <a:ext cx="7642540" cy="4467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193" y="1780003"/>
            <a:ext cx="7626508" cy="449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209" y="1776836"/>
            <a:ext cx="7634524" cy="44981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1160" y="1795966"/>
            <a:ext cx="7658573" cy="45328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1159" y="1773669"/>
            <a:ext cx="7642542" cy="45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9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Really?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30" t="25528" r="42113" b="22616"/>
          <a:stretch/>
        </p:blipFill>
        <p:spPr>
          <a:xfrm>
            <a:off x="2627290" y="2756079"/>
            <a:ext cx="6761409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for 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Text (Generation, Translation)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Speech (Translation from Speech to Text and vice versa)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Audio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Video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Robotics (Decision making based on various inputs)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Sequence Identification in Time Series</a:t>
            </a:r>
          </a:p>
        </p:txBody>
      </p:sp>
    </p:spTree>
    <p:extLst>
      <p:ext uri="{BB962C8B-B14F-4D97-AF65-F5344CB8AC3E}">
        <p14:creationId xmlns:p14="http://schemas.microsoft.com/office/powerpoint/2010/main" val="824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r>
              <a:rPr lang="en-US" dirty="0" smtClean="0"/>
              <a:t> and RBMs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Creative Geniuses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76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Learning</a:t>
            </a:r>
          </a:p>
          <a:p>
            <a:r>
              <a:rPr lang="en-US" dirty="0"/>
              <a:t>They encode input, usually by compressing large vectors into smaller vectors that capture their most significant </a:t>
            </a:r>
            <a:r>
              <a:rPr lang="en-US" dirty="0" smtClean="0"/>
              <a:t>features</a:t>
            </a:r>
          </a:p>
          <a:p>
            <a:r>
              <a:rPr lang="en-US" dirty="0"/>
              <a:t>T</a:t>
            </a:r>
            <a:r>
              <a:rPr lang="en-US" dirty="0" smtClean="0"/>
              <a:t>hey </a:t>
            </a:r>
            <a:r>
              <a:rPr lang="en-US" dirty="0"/>
              <a:t>are useful for data compression (dimensionality reduction) as well as data reconstruction for unsupervised learning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Generative Algorithm vs Discriminative Algorithm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6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500" t="56511" r="10238" b="15962"/>
          <a:stretch/>
        </p:blipFill>
        <p:spPr>
          <a:xfrm>
            <a:off x="1154953" y="2728684"/>
            <a:ext cx="10243852" cy="30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8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Seriously?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666" t="10563" r="10595" b="6011"/>
          <a:stretch/>
        </p:blipFill>
        <p:spPr>
          <a:xfrm>
            <a:off x="3802743" y="2331935"/>
            <a:ext cx="4876800" cy="43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en-US" dirty="0"/>
          </a:p>
        </p:txBody>
      </p:sp>
      <p:pic>
        <p:nvPicPr>
          <p:cNvPr id="9218" name="Picture 2" descr="Image result for GAN text to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3" y="2583541"/>
            <a:ext cx="9629161" cy="361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1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And?</a:t>
            </a:r>
            <a:endParaRPr lang="en-US" dirty="0"/>
          </a:p>
        </p:txBody>
      </p:sp>
      <p:pic>
        <p:nvPicPr>
          <p:cNvPr id="10242" name="Picture 2" descr="Image result for predict next video frame using G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1" y="2892198"/>
            <a:ext cx="10095699" cy="2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58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And?</a:t>
            </a:r>
            <a:endParaRPr lang="en-US" dirty="0"/>
          </a:p>
        </p:txBody>
      </p:sp>
      <p:pic>
        <p:nvPicPr>
          <p:cNvPr id="11266" name="Picture 2" descr="Image result for generate next video frame using G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7"/>
          <a:stretch/>
        </p:blipFill>
        <p:spPr bwMode="auto">
          <a:xfrm>
            <a:off x="3170284" y="2302903"/>
            <a:ext cx="4972230" cy="455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31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Restricted Boltzmann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Invented by </a:t>
            </a:r>
            <a:r>
              <a:rPr lang="en-US" dirty="0" err="1" smtClean="0"/>
              <a:t>Geoffery</a:t>
            </a:r>
            <a:r>
              <a:rPr lang="en-US" dirty="0" smtClean="0"/>
              <a:t> Hinton – University of Montreal</a:t>
            </a:r>
            <a:endParaRPr lang="en-US" dirty="0"/>
          </a:p>
          <a:p>
            <a:r>
              <a:rPr lang="en-US" dirty="0" smtClean="0"/>
              <a:t>Algorithm for Feature Learning</a:t>
            </a:r>
          </a:p>
          <a:p>
            <a:r>
              <a:rPr lang="en-US" dirty="0" smtClean="0"/>
              <a:t>Music, Text, Classification</a:t>
            </a:r>
          </a:p>
          <a:p>
            <a:r>
              <a:rPr lang="en-US" dirty="0" smtClean="0"/>
              <a:t>Latent Features Only</a:t>
            </a:r>
          </a:p>
        </p:txBody>
      </p:sp>
    </p:spTree>
    <p:extLst>
      <p:ext uri="{BB962C8B-B14F-4D97-AF65-F5344CB8AC3E}">
        <p14:creationId xmlns:p14="http://schemas.microsoft.com/office/powerpoint/2010/main" val="412448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pic>
        <p:nvPicPr>
          <p:cNvPr id="1028" name="Picture 4" descr="Image result for images missing pix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"/>
          <a:stretch/>
        </p:blipFill>
        <p:spPr bwMode="auto">
          <a:xfrm>
            <a:off x="1707128" y="2419170"/>
            <a:ext cx="7657061" cy="443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47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tell them apart!  …  Let’s Add!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170" t="24777" r="36091" b="22615"/>
          <a:stretch/>
        </p:blipFill>
        <p:spPr>
          <a:xfrm>
            <a:off x="2511015" y="2511380"/>
            <a:ext cx="7405352" cy="3606085"/>
          </a:xfrm>
          <a:prstGeom prst="rect">
            <a:avLst/>
          </a:prstGeom>
        </p:spPr>
      </p:pic>
      <p:pic>
        <p:nvPicPr>
          <p:cNvPr id="2050" name="Picture 2" descr="Image result for 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312" y="5500048"/>
            <a:ext cx="1042972" cy="104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8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766212" y="2460513"/>
            <a:ext cx="2652020" cy="4038304"/>
            <a:chOff x="4766212" y="2460513"/>
            <a:chExt cx="2652020" cy="4038304"/>
          </a:xfrm>
        </p:grpSpPr>
        <p:pic>
          <p:nvPicPr>
            <p:cNvPr id="2050" name="Picture 2" descr="Image result for chris evan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212" y="2460513"/>
              <a:ext cx="2652020" cy="4038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092222" y="3966693"/>
              <a:ext cx="836612" cy="512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Picture 2" descr="Image result for chris ev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212" y="2460513"/>
            <a:ext cx="2652020" cy="40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09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pic>
        <p:nvPicPr>
          <p:cNvPr id="4098" name="Picture 2" descr="Image result for restricted boltzmann machi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0" r="26798"/>
          <a:stretch/>
        </p:blipFill>
        <p:spPr bwMode="auto">
          <a:xfrm>
            <a:off x="1154953" y="2833353"/>
            <a:ext cx="7275533" cy="314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2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they look like?</a:t>
            </a:r>
            <a:endParaRPr lang="en-US" dirty="0"/>
          </a:p>
        </p:txBody>
      </p:sp>
      <p:pic>
        <p:nvPicPr>
          <p:cNvPr id="5122" name="Picture 2" descr="Image result for restricted boltzmann mach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32" y="2381629"/>
            <a:ext cx="5008853" cy="43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0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they do?</a:t>
            </a:r>
            <a:endParaRPr lang="en-US" dirty="0"/>
          </a:p>
        </p:txBody>
      </p:sp>
      <p:pic>
        <p:nvPicPr>
          <p:cNvPr id="3074" name="Picture 2" descr="Image result for restricted boltzmann machines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03" y="2659219"/>
            <a:ext cx="105156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their operations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176" t="27219" r="41479" b="21864"/>
          <a:stretch/>
        </p:blipFill>
        <p:spPr>
          <a:xfrm>
            <a:off x="4121239" y="2357096"/>
            <a:ext cx="3670480" cy="4500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817" t="33983" r="27641" b="18670"/>
          <a:stretch/>
        </p:blipFill>
        <p:spPr>
          <a:xfrm>
            <a:off x="3116687" y="2419084"/>
            <a:ext cx="5679584" cy="4376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7817" t="36801" r="29437" b="19610"/>
          <a:stretch/>
        </p:blipFill>
        <p:spPr>
          <a:xfrm>
            <a:off x="2981459" y="2343078"/>
            <a:ext cx="5950039" cy="44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2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451" t="31252" r="23310" b="24771"/>
          <a:stretch/>
        </p:blipFill>
        <p:spPr>
          <a:xfrm>
            <a:off x="2653048" y="2382591"/>
            <a:ext cx="6697014" cy="43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Questions from 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NN – What operations should I do to convert an input into output?</a:t>
            </a:r>
          </a:p>
          <a:p>
            <a:endParaRPr lang="en-US" dirty="0"/>
          </a:p>
          <a:p>
            <a:r>
              <a:rPr lang="en-US" dirty="0" smtClean="0"/>
              <a:t>RBM – Forward - </a:t>
            </a:r>
            <a:r>
              <a:rPr lang="en-US" dirty="0"/>
              <a:t>Given these pixels, should my weights send a stronger signal to the elephant node or the dog node</a:t>
            </a:r>
            <a:r>
              <a:rPr lang="en-US" dirty="0" smtClean="0"/>
              <a:t>?</a:t>
            </a:r>
          </a:p>
          <a:p>
            <a:r>
              <a:rPr lang="en-US" dirty="0" smtClean="0"/>
              <a:t>RBM – Backward - </a:t>
            </a:r>
            <a:r>
              <a:rPr lang="en-US" dirty="0"/>
              <a:t>Given an elephant, which distribution of pixels should I expect?</a:t>
            </a:r>
          </a:p>
        </p:txBody>
      </p:sp>
      <p:pic>
        <p:nvPicPr>
          <p:cNvPr id="6150" name="Picture 6" descr="Image result for eleph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55" y="4626199"/>
            <a:ext cx="1839004" cy="223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do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3"/>
          <a:stretch/>
        </p:blipFill>
        <p:spPr bwMode="auto">
          <a:xfrm>
            <a:off x="7144205" y="5421086"/>
            <a:ext cx="1313522" cy="13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RBMs</a:t>
            </a:r>
            <a:endParaRPr lang="en-US" dirty="0"/>
          </a:p>
        </p:txBody>
      </p:sp>
      <p:pic>
        <p:nvPicPr>
          <p:cNvPr id="7170" name="Picture 2" descr="Image result for stacked r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49" y="2330121"/>
            <a:ext cx="5411605" cy="446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2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DBN</a:t>
            </a:r>
            <a:endParaRPr lang="en-US" dirty="0"/>
          </a:p>
        </p:txBody>
      </p:sp>
      <p:pic>
        <p:nvPicPr>
          <p:cNvPr id="8194" name="Picture 2" descr="Image result for stacked rb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2"/>
          <a:stretch/>
        </p:blipFill>
        <p:spPr bwMode="auto">
          <a:xfrm>
            <a:off x="2649020" y="2422110"/>
            <a:ext cx="5773277" cy="443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0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143" t="33007" r="11905" b="20197"/>
          <a:stretch/>
        </p:blipFill>
        <p:spPr>
          <a:xfrm>
            <a:off x="1154953" y="2351315"/>
            <a:ext cx="9687218" cy="418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Multiply!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27" t="25262" r="36530" b="22773"/>
          <a:stretch/>
        </p:blipFill>
        <p:spPr>
          <a:xfrm>
            <a:off x="2437393" y="2579427"/>
            <a:ext cx="7478974" cy="35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571" t="38513" r="13571" b="29513"/>
          <a:stretch/>
        </p:blipFill>
        <p:spPr>
          <a:xfrm>
            <a:off x="800252" y="2627085"/>
            <a:ext cx="10370699" cy="32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762" t="38513" r="39523" b="33749"/>
          <a:stretch/>
        </p:blipFill>
        <p:spPr>
          <a:xfrm>
            <a:off x="609598" y="2598057"/>
            <a:ext cx="11374993" cy="34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500" t="40842" r="46309" b="31208"/>
          <a:stretch/>
        </p:blipFill>
        <p:spPr>
          <a:xfrm>
            <a:off x="1154953" y="2365828"/>
            <a:ext cx="10050076" cy="43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6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143" t="31526" r="41786" b="43489"/>
          <a:stretch/>
        </p:blipFill>
        <p:spPr>
          <a:xfrm>
            <a:off x="304798" y="2438400"/>
            <a:ext cx="11466287" cy="349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6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144" t="33008" r="36546" b="36077"/>
          <a:stretch/>
        </p:blipFill>
        <p:spPr>
          <a:xfrm>
            <a:off x="188685" y="2409372"/>
            <a:ext cx="11943668" cy="36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– on </a:t>
            </a:r>
            <a:r>
              <a:rPr lang="en-US" dirty="0" err="1" smtClean="0"/>
              <a:t>youtube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44" y="2436585"/>
            <a:ext cx="7344229" cy="413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– behind the scenes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17127" r="7976" b="17445"/>
          <a:stretch/>
        </p:blipFill>
        <p:spPr>
          <a:xfrm>
            <a:off x="1944913" y="2373086"/>
            <a:ext cx="8723087" cy="44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8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Netflix Recommend Movies?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53" t="23479" r="35714" b="20197"/>
          <a:stretch/>
        </p:blipFill>
        <p:spPr>
          <a:xfrm>
            <a:off x="1500687" y="2380344"/>
            <a:ext cx="8069943" cy="42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Netflix Recommend Movies?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643" t="30890" r="64286" b="30361"/>
          <a:stretch/>
        </p:blipFill>
        <p:spPr>
          <a:xfrm>
            <a:off x="2685141" y="2380344"/>
            <a:ext cx="6357259" cy="4457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14" t="32584" r="59524" b="30573"/>
          <a:stretch/>
        </p:blipFill>
        <p:spPr>
          <a:xfrm>
            <a:off x="2100940" y="2353263"/>
            <a:ext cx="7525659" cy="44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1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Netflix Recommend Movies?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43" t="30890" r="64286" b="30361"/>
          <a:stretch/>
        </p:blipFill>
        <p:spPr>
          <a:xfrm>
            <a:off x="2685141" y="2380344"/>
            <a:ext cx="6357259" cy="4457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00" t="31949" r="65357" b="21256"/>
          <a:stretch/>
        </p:blipFill>
        <p:spPr>
          <a:xfrm>
            <a:off x="2685141" y="2354740"/>
            <a:ext cx="6037945" cy="44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4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</TotalTime>
  <Words>818</Words>
  <Application>Microsoft Office PowerPoint</Application>
  <PresentationFormat>Widescreen</PresentationFormat>
  <Paragraphs>203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129</vt:i4>
      </vt:variant>
    </vt:vector>
  </HeadingPairs>
  <TitlesOfParts>
    <vt:vector size="138" baseType="lpstr">
      <vt:lpstr>Arial</vt:lpstr>
      <vt:lpstr>Calibri</vt:lpstr>
      <vt:lpstr>Calibri Light</vt:lpstr>
      <vt:lpstr>Century Gothic</vt:lpstr>
      <vt:lpstr>Wingdings</vt:lpstr>
      <vt:lpstr>Wingdings 3</vt:lpstr>
      <vt:lpstr>Retrospect</vt:lpstr>
      <vt:lpstr>Ion Boardroom</vt:lpstr>
      <vt:lpstr>1_Ion Boardroom</vt:lpstr>
      <vt:lpstr>Deep Learning Architecture</vt:lpstr>
      <vt:lpstr>How does a computer identify an image?</vt:lpstr>
      <vt:lpstr>A Simple World</vt:lpstr>
      <vt:lpstr>Using the Keyboard</vt:lpstr>
      <vt:lpstr>Let’s build an Image Recognition Classifer</vt:lpstr>
      <vt:lpstr>What does a computer see? (Not images)</vt:lpstr>
      <vt:lpstr>Really?</vt:lpstr>
      <vt:lpstr>How to tell them apart!  …  Let’s Add!</vt:lpstr>
      <vt:lpstr>Let’s Multiply!</vt:lpstr>
      <vt:lpstr>Best option</vt:lpstr>
      <vt:lpstr>Let’s see if it works</vt:lpstr>
      <vt:lpstr>Yay! Our first Image Recognition Classifier!</vt:lpstr>
      <vt:lpstr>Is our rule generalized? Robust?</vt:lpstr>
      <vt:lpstr>The problem!</vt:lpstr>
      <vt:lpstr>What can the computer do?</vt:lpstr>
      <vt:lpstr>In Reality, its not a Simple World</vt:lpstr>
      <vt:lpstr>Again, not a Simple World!</vt:lpstr>
      <vt:lpstr>Gradient Descent to the rescue!</vt:lpstr>
      <vt:lpstr>Slightly More Complex World</vt:lpstr>
      <vt:lpstr>Numeric Representation</vt:lpstr>
      <vt:lpstr>Higher Dimensions</vt:lpstr>
      <vt:lpstr>Previous Knowledge</vt:lpstr>
      <vt:lpstr>Similarly …</vt:lpstr>
      <vt:lpstr>The Layers</vt:lpstr>
      <vt:lpstr>And Action!</vt:lpstr>
      <vt:lpstr>Superimpose</vt:lpstr>
      <vt:lpstr>Recap with ‘O’</vt:lpstr>
      <vt:lpstr>Superimpose</vt:lpstr>
      <vt:lpstr>Fully Connected Layer?</vt:lpstr>
      <vt:lpstr>Transformation</vt:lpstr>
      <vt:lpstr>Creating Filters</vt:lpstr>
      <vt:lpstr>Classifying a new image – ‘X’</vt:lpstr>
      <vt:lpstr>Classifying a new image – ‘O’</vt:lpstr>
      <vt:lpstr>Classifying a new image – ‘/’</vt:lpstr>
      <vt:lpstr>Classifying a new image – ‘\’</vt:lpstr>
      <vt:lpstr>To Sum Up, what happens in a CNN?</vt:lpstr>
      <vt:lpstr>And how does it happen?</vt:lpstr>
      <vt:lpstr>So just for ‘X’</vt:lpstr>
      <vt:lpstr>Gradient Descent, Again</vt:lpstr>
      <vt:lpstr>Advanced World</vt:lpstr>
      <vt:lpstr>To visualize CNN</vt:lpstr>
      <vt:lpstr>Recognizing Faces</vt:lpstr>
      <vt:lpstr>RNN &amp; LSTM</vt:lpstr>
      <vt:lpstr>Why previous states / input is important</vt:lpstr>
      <vt:lpstr>Why previous states / input is important</vt:lpstr>
      <vt:lpstr>Sequence</vt:lpstr>
      <vt:lpstr>Better Sequence</vt:lpstr>
      <vt:lpstr>Missing Sequence</vt:lpstr>
      <vt:lpstr>Vectors</vt:lpstr>
      <vt:lpstr>Vector for Dinner</vt:lpstr>
      <vt:lpstr>Vector for Dinner</vt:lpstr>
      <vt:lpstr>Vector Groupings</vt:lpstr>
      <vt:lpstr>RNN</vt:lpstr>
      <vt:lpstr>RNNs Unwrapped</vt:lpstr>
      <vt:lpstr>Writing a book</vt:lpstr>
      <vt:lpstr>Vectors for Book</vt:lpstr>
      <vt:lpstr>Vectors for Book</vt:lpstr>
      <vt:lpstr>After Training</vt:lpstr>
      <vt:lpstr>What does RNN look like?</vt:lpstr>
      <vt:lpstr>tanh – Activation Function</vt:lpstr>
      <vt:lpstr>Mistakes with RNN</vt:lpstr>
      <vt:lpstr>The Solution</vt:lpstr>
      <vt:lpstr>Addition Junction (element by element)</vt:lpstr>
      <vt:lpstr>Multiplication Junction (element by element)</vt:lpstr>
      <vt:lpstr>Multiplication Junction (element by element) Example</vt:lpstr>
      <vt:lpstr>Logistic Function</vt:lpstr>
      <vt:lpstr>Our RNN becomes LSTM</vt:lpstr>
      <vt:lpstr>Complete LSTM</vt:lpstr>
      <vt:lpstr>Example – Book</vt:lpstr>
      <vt:lpstr>Applications for LSTM</vt:lpstr>
      <vt:lpstr>Autoencoders and RBMs</vt:lpstr>
      <vt:lpstr>Autoencoders</vt:lpstr>
      <vt:lpstr>What?</vt:lpstr>
      <vt:lpstr>Seriously?</vt:lpstr>
      <vt:lpstr>What else?</vt:lpstr>
      <vt:lpstr>And?</vt:lpstr>
      <vt:lpstr>And?</vt:lpstr>
      <vt:lpstr>Restricted Boltzmann Machine</vt:lpstr>
      <vt:lpstr>Scenarios</vt:lpstr>
      <vt:lpstr>Scenarios</vt:lpstr>
      <vt:lpstr>Scenarios</vt:lpstr>
      <vt:lpstr>What do they look like?</vt:lpstr>
      <vt:lpstr>What do they do?</vt:lpstr>
      <vt:lpstr>Understanding their operations</vt:lpstr>
      <vt:lpstr>Reconstruction</vt:lpstr>
      <vt:lpstr>Different Questions from NN</vt:lpstr>
      <vt:lpstr>Stacked RBMs</vt:lpstr>
      <vt:lpstr>DBN</vt:lpstr>
      <vt:lpstr>Object Detection</vt:lpstr>
      <vt:lpstr>Technically</vt:lpstr>
      <vt:lpstr>Technically</vt:lpstr>
      <vt:lpstr>Technically</vt:lpstr>
      <vt:lpstr>Technically</vt:lpstr>
      <vt:lpstr>Technically</vt:lpstr>
      <vt:lpstr>Sample – on youtube url</vt:lpstr>
      <vt:lpstr>Sample – behind the scenes</vt:lpstr>
      <vt:lpstr>How does Netflix Recommend Movies?</vt:lpstr>
      <vt:lpstr>How does Netflix Recommend Movies?</vt:lpstr>
      <vt:lpstr>How does Netflix Recommend Movies?</vt:lpstr>
      <vt:lpstr>How does Netflix Recommend Movies?</vt:lpstr>
      <vt:lpstr>How does Netflix Recommend Movies?</vt:lpstr>
      <vt:lpstr>How does Netflix Recommend Movies?</vt:lpstr>
      <vt:lpstr>How does Netflix Recommend Movies?</vt:lpstr>
      <vt:lpstr>How does Netflix Recommend Movies?</vt:lpstr>
      <vt:lpstr>How to determine ratings?</vt:lpstr>
      <vt:lpstr>Movie can have many features</vt:lpstr>
      <vt:lpstr>Ratings Calculations?</vt:lpstr>
      <vt:lpstr>Ratings Calculations</vt:lpstr>
      <vt:lpstr>Ratings Calculations</vt:lpstr>
      <vt:lpstr>Ratings Calculations</vt:lpstr>
      <vt:lpstr>Ratings Calculations</vt:lpstr>
      <vt:lpstr>Ratings Calculations</vt:lpstr>
      <vt:lpstr>Ratings Calculations</vt:lpstr>
      <vt:lpstr>Ratings Calculations</vt:lpstr>
      <vt:lpstr>Matrix Factorization</vt:lpstr>
      <vt:lpstr>Matrix Factorization</vt:lpstr>
      <vt:lpstr>Matrix Factorization</vt:lpstr>
      <vt:lpstr>Matrix Factorization</vt:lpstr>
      <vt:lpstr>How to find the right factorization values?</vt:lpstr>
      <vt:lpstr>How to find the right factorization values?</vt:lpstr>
      <vt:lpstr>How to find the right factorization?</vt:lpstr>
      <vt:lpstr>How to find the right factorization values?</vt:lpstr>
      <vt:lpstr>How to find the right factorization values?</vt:lpstr>
      <vt:lpstr>How to find the right factorization values?</vt:lpstr>
      <vt:lpstr>How to find the right factorization values?</vt:lpstr>
      <vt:lpstr>Predicting Ratings</vt:lpstr>
      <vt:lpstr>Don’t be a jack of all trades, know your area</vt:lpstr>
      <vt:lpstr>Differentiate!</vt:lpstr>
      <vt:lpstr>Let’s see some code?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Architecture</dc:title>
  <dc:creator>This Pc</dc:creator>
  <cp:lastModifiedBy>This Pc</cp:lastModifiedBy>
  <cp:revision>6</cp:revision>
  <dcterms:created xsi:type="dcterms:W3CDTF">2020-09-07T00:09:16Z</dcterms:created>
  <dcterms:modified xsi:type="dcterms:W3CDTF">2020-09-07T01:54:32Z</dcterms:modified>
</cp:coreProperties>
</file>